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3" r:id="rId5"/>
    <p:sldId id="257" r:id="rId6"/>
    <p:sldId id="258" r:id="rId7"/>
    <p:sldId id="259" r:id="rId8"/>
    <p:sldId id="280" r:id="rId9"/>
    <p:sldId id="281" r:id="rId10"/>
    <p:sldId id="282" r:id="rId11"/>
    <p:sldId id="283" r:id="rId12"/>
    <p:sldId id="270" r:id="rId13"/>
    <p:sldId id="271" r:id="rId14"/>
    <p:sldId id="272" r:id="rId15"/>
    <p:sldId id="266" r:id="rId16"/>
    <p:sldId id="267" r:id="rId17"/>
    <p:sldId id="268" r:id="rId18"/>
    <p:sldId id="276" r:id="rId19"/>
    <p:sldId id="275" r:id="rId20"/>
    <p:sldId id="260" r:id="rId21"/>
    <p:sldId id="264" r:id="rId22"/>
    <p:sldId id="265" r:id="rId23"/>
    <p:sldId id="277" r:id="rId24"/>
    <p:sldId id="278" r:id="rId25"/>
    <p:sldId id="279" r:id="rId26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[LUDN_1873_XPIV_20211005112011.xlsx]TABLICA!PivotTable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4782276735812631E-2"/>
          <c:y val="5.0925925925925923E-2"/>
          <c:w val="0.93655387493026987"/>
          <c:h val="0.69470047910000732"/>
        </c:manualLayout>
      </c:layout>
      <c:lineChart>
        <c:grouping val="standard"/>
        <c:varyColors val="0"/>
        <c:ser>
          <c:idx val="0"/>
          <c:order val="0"/>
          <c:tx>
            <c:strRef>
              <c:f>TABLICA!$B$3:$B$5</c:f>
              <c:strCache>
                <c:ptCount val="1"/>
                <c:pt idx="0">
                  <c:v>Urodzenia żywe - PODKARPACKIE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TABLICA!$A$6:$A$31</c:f>
              <c:strCach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strCache>
            </c:strRef>
          </c:cat>
          <c:val>
            <c:numRef>
              <c:f>TABLICA!$B$6:$B$31</c:f>
              <c:numCache>
                <c:formatCode>General</c:formatCode>
                <c:ptCount val="26"/>
                <c:pt idx="0">
                  <c:v>26581</c:v>
                </c:pt>
                <c:pt idx="1">
                  <c:v>26826</c:v>
                </c:pt>
                <c:pt idx="2">
                  <c:v>25732</c:v>
                </c:pt>
                <c:pt idx="3">
                  <c:v>24610</c:v>
                </c:pt>
                <c:pt idx="4">
                  <c:v>23882</c:v>
                </c:pt>
                <c:pt idx="5">
                  <c:v>23584</c:v>
                </c:pt>
                <c:pt idx="6">
                  <c:v>22136</c:v>
                </c:pt>
                <c:pt idx="7">
                  <c:v>21313</c:v>
                </c:pt>
                <c:pt idx="8">
                  <c:v>20519</c:v>
                </c:pt>
                <c:pt idx="9">
                  <c:v>20533</c:v>
                </c:pt>
                <c:pt idx="10">
                  <c:v>20525</c:v>
                </c:pt>
                <c:pt idx="11">
                  <c:v>20281</c:v>
                </c:pt>
                <c:pt idx="12">
                  <c:v>20967</c:v>
                </c:pt>
                <c:pt idx="13">
                  <c:v>22224</c:v>
                </c:pt>
                <c:pt idx="14">
                  <c:v>22368</c:v>
                </c:pt>
                <c:pt idx="15">
                  <c:v>21990</c:v>
                </c:pt>
                <c:pt idx="16">
                  <c:v>21130</c:v>
                </c:pt>
                <c:pt idx="17">
                  <c:v>21064</c:v>
                </c:pt>
                <c:pt idx="18">
                  <c:v>20373</c:v>
                </c:pt>
                <c:pt idx="19">
                  <c:v>19953</c:v>
                </c:pt>
                <c:pt idx="20">
                  <c:v>19566</c:v>
                </c:pt>
                <c:pt idx="21">
                  <c:v>20262</c:v>
                </c:pt>
                <c:pt idx="22">
                  <c:v>21927</c:v>
                </c:pt>
                <c:pt idx="23">
                  <c:v>21533</c:v>
                </c:pt>
                <c:pt idx="24">
                  <c:v>20613</c:v>
                </c:pt>
                <c:pt idx="25">
                  <c:v>19580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6B-4ED8-9B32-253AD36D3942}"/>
            </c:ext>
          </c:extLst>
        </c:ser>
        <c:ser>
          <c:idx val="1"/>
          <c:order val="1"/>
          <c:tx>
            <c:strRef>
              <c:f>TABLICA!$C$3:$C$5</c:f>
              <c:strCache>
                <c:ptCount val="1"/>
                <c:pt idx="0">
                  <c:v>Zgony ogółem - PODKARPACKIE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TABLICA!$A$6:$A$31</c:f>
              <c:strCach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strCache>
            </c:strRef>
          </c:cat>
          <c:val>
            <c:numRef>
              <c:f>TABLICA!$C$6:$C$31</c:f>
              <c:numCache>
                <c:formatCode>General</c:formatCode>
                <c:ptCount val="26"/>
                <c:pt idx="0">
                  <c:v>19385</c:v>
                </c:pt>
                <c:pt idx="1">
                  <c:v>19451</c:v>
                </c:pt>
                <c:pt idx="2">
                  <c:v>18908</c:v>
                </c:pt>
                <c:pt idx="3">
                  <c:v>18194</c:v>
                </c:pt>
                <c:pt idx="4">
                  <c:v>18476</c:v>
                </c:pt>
                <c:pt idx="5">
                  <c:v>18129</c:v>
                </c:pt>
                <c:pt idx="6">
                  <c:v>18036</c:v>
                </c:pt>
                <c:pt idx="7">
                  <c:v>17970</c:v>
                </c:pt>
                <c:pt idx="8">
                  <c:v>17923</c:v>
                </c:pt>
                <c:pt idx="9">
                  <c:v>17965</c:v>
                </c:pt>
                <c:pt idx="10">
                  <c:v>18289</c:v>
                </c:pt>
                <c:pt idx="11">
                  <c:v>17563</c:v>
                </c:pt>
                <c:pt idx="12">
                  <c:v>17910</c:v>
                </c:pt>
                <c:pt idx="13">
                  <c:v>18225</c:v>
                </c:pt>
                <c:pt idx="14">
                  <c:v>18675</c:v>
                </c:pt>
                <c:pt idx="15">
                  <c:v>18288</c:v>
                </c:pt>
                <c:pt idx="16">
                  <c:v>18214</c:v>
                </c:pt>
                <c:pt idx="17">
                  <c:v>18402</c:v>
                </c:pt>
                <c:pt idx="18">
                  <c:v>18593</c:v>
                </c:pt>
                <c:pt idx="19">
                  <c:v>18361</c:v>
                </c:pt>
                <c:pt idx="20">
                  <c:v>19419</c:v>
                </c:pt>
                <c:pt idx="21">
                  <c:v>19103</c:v>
                </c:pt>
                <c:pt idx="22">
                  <c:v>19327</c:v>
                </c:pt>
                <c:pt idx="23">
                  <c:v>19636</c:v>
                </c:pt>
                <c:pt idx="24">
                  <c:v>20029</c:v>
                </c:pt>
                <c:pt idx="25">
                  <c:v>24145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6B-4ED8-9B32-253AD36D3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943232"/>
        <c:axId val="190944768"/>
      </c:lineChart>
      <c:catAx>
        <c:axId val="19094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90944768"/>
        <c:crosses val="autoZero"/>
        <c:auto val="1"/>
        <c:lblAlgn val="ctr"/>
        <c:lblOffset val="100"/>
        <c:noMultiLvlLbl val="0"/>
      </c:catAx>
      <c:valAx>
        <c:axId val="190944768"/>
        <c:scaling>
          <c:orientation val="minMax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9094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7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5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00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98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69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94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91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15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50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80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69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F6A6-45A4-4C36-BA9A-4B58332D89B1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E8A9-1192-419B-8CB4-78EB2EE4D3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93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chemeClr val="bg1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Kierunki rozwoju województwa podkarpackiego z perspektywy administracji rządowej</a:t>
            </a:r>
            <a:br>
              <a:rPr lang="pl-PL" sz="40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bg1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 </a:t>
            </a:r>
            <a:br>
              <a:rPr lang="pl-PL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endParaRPr lang="pl-PL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Ewa </a:t>
            </a:r>
            <a:r>
              <a:rPr lang="pl-PL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Leniart</a:t>
            </a:r>
            <a:endParaRPr lang="pl-PL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Wojewoda Podkarpacki</a:t>
            </a:r>
          </a:p>
        </p:txBody>
      </p:sp>
    </p:spTree>
    <p:extLst>
      <p:ext uri="{BB962C8B-B14F-4D97-AF65-F5344CB8AC3E}">
        <p14:creationId xmlns:p14="http://schemas.microsoft.com/office/powerpoint/2010/main" val="267911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600" b="1" dirty="0">
                <a:latin typeface="Times New Roman"/>
                <a:ea typeface="Times New Roman"/>
                <a:cs typeface="Times New Roman"/>
              </a:rPr>
              <a:t>Wzmocnienie rolnictwa na obszarach górskich i podgórskich</a:t>
            </a:r>
            <a:endParaRPr lang="pl-PL" sz="1600" dirty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600" dirty="0">
                <a:latin typeface="Times New Roman"/>
                <a:ea typeface="Times New Roman"/>
                <a:cs typeface="Times New Roman"/>
              </a:rPr>
              <a:t>W celu lepszego rolniczego wykorzystania potencjałów obszarów górskich i podgórskich podejmowane były w szczególności działania związane z przygotowaniem następujących dokumentów strategicznych: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b="1" i="1" dirty="0">
                <a:latin typeface="Times New Roman"/>
                <a:ea typeface="Times New Roman"/>
                <a:cs typeface="Times New Roman"/>
              </a:rPr>
              <a:t>Strategia rozwoju rolnictwa i obszarów wiejskich w województwie podkarpackim do 2030 r.</a:t>
            </a:r>
            <a:r>
              <a:rPr lang="pl-PL" sz="1600" i="1" dirty="0">
                <a:latin typeface="Times New Roman"/>
                <a:ea typeface="Times New Roman"/>
                <a:cs typeface="Times New Roman"/>
              </a:rPr>
              <a:t>,</a:t>
            </a:r>
            <a:endParaRPr lang="pl-PL" sz="1600" dirty="0"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b="1" i="1" dirty="0">
                <a:latin typeface="Times New Roman"/>
                <a:ea typeface="Times New Roman"/>
                <a:cs typeface="Times New Roman"/>
              </a:rPr>
              <a:t>Rolnictwo na obszarach górskich województwa podkarpackiego.</a:t>
            </a:r>
            <a:endParaRPr lang="pl-PL" sz="1600" dirty="0"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1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600" dirty="0">
                <a:latin typeface="Times New Roman"/>
                <a:ea typeface="Times New Roman"/>
                <a:cs typeface="Times New Roman"/>
              </a:rPr>
              <a:t>Efekt finansowy wypracowanych rozwiązań uwzględnionych w rozwiązaniach krajowych:</a:t>
            </a:r>
            <a:endParaRPr lang="pl-PL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latin typeface="Times New Roman"/>
                <a:ea typeface="Times New Roman"/>
                <a:cs typeface="Times New Roman"/>
              </a:rPr>
              <a:t>większa płatność ONW dla gospodarstw utrzymujących bydło na terenach górskich i podgórskich, odpowiednio  z </a:t>
            </a:r>
            <a:r>
              <a:rPr lang="pl-PL" sz="1600" b="1" dirty="0">
                <a:latin typeface="Times New Roman"/>
                <a:ea typeface="Times New Roman"/>
                <a:cs typeface="Times New Roman"/>
              </a:rPr>
              <a:t>264 zł/ha do 550 zł/ha i z 450 zł/ha do 750 zł/ha,</a:t>
            </a:r>
            <a:endParaRPr lang="pl-PL" sz="16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latin typeface="Times New Roman"/>
                <a:ea typeface="Times New Roman"/>
                <a:cs typeface="Times New Roman"/>
              </a:rPr>
              <a:t>rozszerzenie płatności redystrybucyjnej o gospodarstwa o powierzchni od 1 ha.</a:t>
            </a:r>
            <a:endParaRPr lang="pl-PL" sz="1600" dirty="0">
              <a:ea typeface="Calibri"/>
              <a:cs typeface="Times New Roman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022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87712"/>
              </p:ext>
            </p:extLst>
          </p:nvPr>
        </p:nvGraphicFramePr>
        <p:xfrm>
          <a:off x="467544" y="1340768"/>
          <a:ext cx="8229601" cy="1534217"/>
        </p:xfrm>
        <a:graphic>
          <a:graphicData uri="http://schemas.openxmlformats.org/drawingml/2006/table">
            <a:tbl>
              <a:tblPr firstRow="1"/>
              <a:tblGrid>
                <a:gridCol w="15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Magazyny Przeciwpowodziowe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3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Rodzaj wydatku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Razem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226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Bieżące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431 118,00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684 287,86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268 728,00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600 170,00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1 984 303,86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77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Majątkowe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440 130,00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483 815,14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448 458,00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338 630,35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1 711 033,49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77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Razem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871 248,00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1 168 103,00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717 186,00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938 800,35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3 695 337,35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9318"/>
              </p:ext>
            </p:extLst>
          </p:nvPr>
        </p:nvGraphicFramePr>
        <p:xfrm>
          <a:off x="539552" y="5445224"/>
          <a:ext cx="8229601" cy="899884"/>
        </p:xfrm>
        <a:graphic>
          <a:graphicData uri="http://schemas.openxmlformats.org/drawingml/2006/table">
            <a:tbl>
              <a:tblPr firstRow="1"/>
              <a:tblGrid>
                <a:gridCol w="15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322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Zadania ratownictwa górskiego i wodnego – dotacja wydatki bieżące</a:t>
                      </a: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Rodzaj wydatku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Razem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348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bieżące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74089"/>
              </p:ext>
            </p:extLst>
          </p:nvPr>
        </p:nvGraphicFramePr>
        <p:xfrm>
          <a:off x="457200" y="3316754"/>
          <a:ext cx="8229601" cy="1143983"/>
        </p:xfrm>
        <a:graphic>
          <a:graphicData uri="http://schemas.openxmlformats.org/drawingml/2006/table">
            <a:tbl>
              <a:tblPr firstRow="1"/>
              <a:tblGrid>
                <a:gridCol w="15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0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4968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Państwowe Ratownictwo Medyczne</a:t>
                      </a: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59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3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Rodzaj wydatku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Razem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3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Bieżące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108 000 752,36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109 065 000,00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105 052 000,00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124 076 000,00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139 462 000,00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138 360 073,73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724 015 826,09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23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Majątkowe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3 211 247,64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7 478 800,00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3 210 000,00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896 000,00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1 921 468,71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17 167 516,35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232"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Razem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111 212 000,00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116 543 800,00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108 262 000,00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124 972 000,00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141 383 468,71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138 810 073,73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741 183 342,44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>
            <a:off x="668508" y="4653136"/>
            <a:ext cx="8079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Państwowe Ratownictwo Medyczne </a:t>
            </a:r>
            <a:r>
              <a:rPr lang="pl-PL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w latach 2016-2021 – </a:t>
            </a:r>
            <a:r>
              <a:rPr 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741 183 342,44 zł </a:t>
            </a:r>
            <a:r>
              <a:rPr lang="pl-PL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tym </a:t>
            </a:r>
            <a:r>
              <a:rPr 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mln zł </a:t>
            </a:r>
            <a:r>
              <a:rPr lang="pl-PL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zakup 35 ambulansów na kwotę </a:t>
            </a:r>
            <a:r>
              <a:rPr 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13 503 755 zł.</a:t>
            </a:r>
          </a:p>
        </p:txBody>
      </p:sp>
    </p:spTree>
    <p:extLst>
      <p:ext uri="{BB962C8B-B14F-4D97-AF65-F5344CB8AC3E}">
        <p14:creationId xmlns:p14="http://schemas.microsoft.com/office/powerpoint/2010/main" val="8459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 </a:t>
            </a:r>
            <a:b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Zmiana liczby ludności w województwie podkarpackim</a:t>
            </a:r>
            <a:b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w latach 2010-2020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 descr="Zmiana liczby ludności w województwie podkarpackim w latach 2010-2020"/>
          <p:cNvPicPr/>
          <p:nvPr/>
        </p:nvPicPr>
        <p:blipFill rotWithShape="1">
          <a:blip r:embed="rId2"/>
          <a:srcRect t="15749"/>
          <a:stretch/>
        </p:blipFill>
        <p:spPr>
          <a:xfrm>
            <a:off x="683568" y="2780928"/>
            <a:ext cx="8048059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01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Przyrost/ubytek naturalny ludności </a:t>
            </a:r>
            <a:b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w województwie podkarpackim w 2020 r.</a:t>
            </a:r>
          </a:p>
          <a:p>
            <a:pPr marL="0" indent="0">
              <a:buNone/>
            </a:pPr>
            <a:endParaRPr lang="pl-PL" sz="2800" b="1" dirty="0"/>
          </a:p>
        </p:txBody>
      </p:sp>
      <p:pic>
        <p:nvPicPr>
          <p:cNvPr id="4" name="Obraz 3" descr="Przyrost/ubytek naturalny ludności &#10;w województwie podkarpackim w 2020 r."/>
          <p:cNvPicPr/>
          <p:nvPr/>
        </p:nvPicPr>
        <p:blipFill rotWithShape="1">
          <a:blip r:embed="rId2"/>
          <a:srcRect l="13206" t="8166" r="6354" b="2303"/>
          <a:stretch/>
        </p:blipFill>
        <p:spPr>
          <a:xfrm>
            <a:off x="395536" y="2492895"/>
            <a:ext cx="8138372" cy="41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65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Współczynnik dzietności kobiet </a:t>
            </a:r>
          </a:p>
          <a:p>
            <a:endParaRPr lang="pl-PL" dirty="0"/>
          </a:p>
        </p:txBody>
      </p:sp>
      <p:pic>
        <p:nvPicPr>
          <p:cNvPr id="4" name="Obraz 3" descr="Współczynnik dzietności kobiet "/>
          <p:cNvPicPr/>
          <p:nvPr/>
        </p:nvPicPr>
        <p:blipFill rotWithShape="1">
          <a:blip r:embed="rId2"/>
          <a:srcRect t="12984"/>
          <a:stretch/>
        </p:blipFill>
        <p:spPr>
          <a:xfrm>
            <a:off x="569844" y="2420888"/>
            <a:ext cx="803460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4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 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Ruch naturalny w województwie podkarpackim</a:t>
            </a:r>
            <a:b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w latach 1995-2020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Wykres 3" descr="Ruch naturalny w województwie podkarpackim w latach 1995-2020">
            <a:extLst>
              <a:ext uri="{FF2B5EF4-FFF2-40B4-BE49-F238E27FC236}">
                <a16:creationId xmlns:a16="http://schemas.microsoft.com/office/drawing/2014/main" id="{541C30D0-EFAC-4232-A076-12C2A5F083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600555"/>
              </p:ext>
            </p:extLst>
          </p:nvPr>
        </p:nvGraphicFramePr>
        <p:xfrm>
          <a:off x="611560" y="2132856"/>
          <a:ext cx="7643885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539552" y="4725144"/>
            <a:ext cx="83529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końcu 2020 roku ludność województwa podkarpackiego wynosiła 2121,2 tys. osób, co stanowiło 5,5% populacji kraju. Pod względem liczby ludności, województwo podkarpackie zajęło 8. miejsce w kraju. </a:t>
            </a:r>
          </a:p>
          <a:p>
            <a:pPr algn="just"/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Ludność Podkarpacia do 2019 r. cechował dodatni poziom przyrostu naturalnego, tj. różnicy między liczbą urodzeń żywych i zgonów. W 2020 r. przyrost naturalny przybrał wartość ujemną, co oznacza, że liczba zgonów była większa od liczby urodzeń. Przyrost naturalny na 1000 ludności wynosił minus 2,1 (w kraju - minus 3,2).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03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Współczynnik dzietności w województwie podkarpackim </a:t>
            </a:r>
          </a:p>
          <a:p>
            <a:pPr marL="0" indent="0">
              <a:buNone/>
            </a:pPr>
            <a:endParaRPr lang="pl-PL" sz="2800" b="1" dirty="0"/>
          </a:p>
        </p:txBody>
      </p:sp>
      <p:pic>
        <p:nvPicPr>
          <p:cNvPr id="4" name="Obraz 3" descr="Współczynnik dzietności w województwie podkarpackim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482" y="2157189"/>
            <a:ext cx="6111468" cy="260199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39552" y="494116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</a:pP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dłuższego czasu zarówno w Polsce jak i na Podkarpaciu obserwujemy dzietność poniżej poziomu zabezpieczającego prostą zastępowalność pokoleń (kiedy na jedną kobietę w wieku 15-49 lat przypada średnio </a:t>
            </a:r>
            <a:b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dzieci). Na Podkarpaciu w 2018 r. wskaźnik ten wyniósł 1,37 (w kraju 1,43). Najwyższy współczynnik dzietności odnotowano w województwie pomorskim (1,60), a najniższy w województwie opolskim (1,26). Podkarpacie uplasowało się na 9. miejscu w rankingu województw.</a:t>
            </a:r>
          </a:p>
        </p:txBody>
      </p:sp>
    </p:spTree>
    <p:extLst>
      <p:ext uri="{BB962C8B-B14F-4D97-AF65-F5344CB8AC3E}">
        <p14:creationId xmlns:p14="http://schemas.microsoft.com/office/powerpoint/2010/main" val="2228960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Trwanie życia w województwie podkarpackim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 descr="Trwanie życia w województwie podkarpackim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71" y="1700808"/>
            <a:ext cx="7163421" cy="355427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865970" y="5445224"/>
            <a:ext cx="73784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pl-PL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Mieszkańcy Podkarpacia żyją najdłużej w kraju – mężczyźni 75,6 lat, kobiety 83,1 lat (w Polsce odpowiednio 74,0 lat i 81,8 lat). Najkrócej żyją mieszkańcy w  województwie łódzkim (mężczyźni 71,9 lat, kobiety 80,8 lat).</a:t>
            </a:r>
          </a:p>
        </p:txBody>
      </p:sp>
    </p:spTree>
    <p:extLst>
      <p:ext uri="{BB962C8B-B14F-4D97-AF65-F5344CB8AC3E}">
        <p14:creationId xmlns:p14="http://schemas.microsoft.com/office/powerpoint/2010/main" val="3052004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2000" b="1" dirty="0">
                <a:latin typeface="Times New Roman" panose="02020603050405020304" pitchFamily="18" charset="0"/>
                <a:ea typeface="Fira Sans" panose="020B0503050000020004" pitchFamily="34" charset="0"/>
                <a:cs typeface="Times New Roman" panose="02020603050405020304" pitchFamily="18" charset="0"/>
              </a:rPr>
              <a:t>Saldo migracji wewnętrznych i zagranicznych na pobyt stały na 1000 ludności w województwie podkarpackim </a:t>
            </a:r>
          </a:p>
        </p:txBody>
      </p:sp>
      <p:pic>
        <p:nvPicPr>
          <p:cNvPr id="4" name="Obraz 3" descr="Saldo migracji wewnętrznych i zagranicznych na pobyt stały na 1000 ludności w województwie podkarpackim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22" y="2204864"/>
            <a:ext cx="7375685" cy="329836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 rot="10800000" flipV="1">
            <a:off x="899592" y="5755503"/>
            <a:ext cx="6984776" cy="50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700"/>
              </a:lnSpc>
              <a:spcBef>
                <a:spcPts val="600"/>
              </a:spcBef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Najczęściej obieranym kierunkiem wyjazdów na stałe przez emigrantów z województwa podkarpackiego była Wielka Brytania i Stany Zjednoczone. Z tych też krajów najwięcej osób osiedla się na stałe w województwie.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8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„Rodzina 500 plus”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mld 400 mln zł</a:t>
            </a:r>
          </a:p>
          <a:p>
            <a:pPr marL="0" lvl="0" indent="0" algn="ctr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województwie podkarpackim wsparcie w formie świadczenia wychowawczego otrzymuje ponad 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356  tys. dzieci. </a:t>
            </a:r>
          </a:p>
          <a:p>
            <a:pPr marL="0" lv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Średnioroczna liczba wypłaconych świadczeń  to ponad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363 tys.</a:t>
            </a:r>
          </a:p>
          <a:p>
            <a:pPr marL="0" lv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wychowawcze otrzymuje średnio ponad 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 tys. rodzin</a:t>
            </a:r>
          </a:p>
          <a:p>
            <a:pPr marL="0" lv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początku realizacji programu do rodzin trafiło ponad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mld 400 mln zł.</a:t>
            </a:r>
          </a:p>
          <a:p>
            <a:pPr mar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111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Rządowe wsparcie w obszarze infrastruktury lata 2016-2021</a:t>
            </a:r>
          </a:p>
          <a:p>
            <a:pPr marL="0" indent="0" algn="ctr">
              <a:buNone/>
            </a:pPr>
            <a:endParaRPr lang="pl-PL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Rządowy Fundusz Rozwoju Dróg</a:t>
            </a: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(dawny FDS i </a:t>
            </a:r>
            <a:r>
              <a:rPr lang="pl-PL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PRGiPID</a:t>
            </a: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2016-2019)</a:t>
            </a:r>
          </a:p>
          <a:p>
            <a:pPr marL="0" indent="0" algn="just">
              <a:buNone/>
            </a:pP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2016 – 2021 rządowe wsparcie inwestycji na drogach gminnych </a:t>
            </a:r>
            <a:b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powiatowych woj. podkarpackiego wyniosło łącznie ponad </a:t>
            </a: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867 mln zł.</a:t>
            </a:r>
            <a:endParaRPr lang="pl-PL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 rozwoju przewozów autobusowych o charakterze użyteczności publicznej</a:t>
            </a:r>
            <a:endParaRPr lang="pl-PL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2019 – 2021 rządowe wsparcie dla organizatorów transportu publicznego na obszarze naszego województwa wyniosło </a:t>
            </a: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 mln zł. </a:t>
            </a:r>
            <a:endParaRPr lang="pl-PL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Rządowy Fundusz Inwestycji Lokalnych </a:t>
            </a: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(Fundusz przeciwdziałania skutkom Covid19)</a:t>
            </a:r>
          </a:p>
          <a:p>
            <a:pPr marL="0" indent="0" algn="just">
              <a:buNone/>
            </a:pPr>
            <a:r>
              <a:rPr lang="pl-PL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dla samorządów naszego województwa na realizację zadań inwestycyjnych w latach 2020 – 2021 w ramach 4 naborów wniosków wyniosło łącznie </a:t>
            </a:r>
            <a:r>
              <a:rPr lang="pl-PL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miliard i 7 mln zł.  </a:t>
            </a:r>
          </a:p>
          <a:p>
            <a:pPr marL="228600" algn="just">
              <a:lnSpc>
                <a:spcPct val="150000"/>
              </a:lnSpc>
              <a:spcAft>
                <a:spcPts val="1000"/>
              </a:spcAft>
            </a:pPr>
            <a:r>
              <a:rPr lang="pl-PL" sz="5000" b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Fundusze w ramach infrastruktury razem 1 miliard 941 mln zł. </a:t>
            </a:r>
            <a:endParaRPr lang="pl-PL" sz="5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5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026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r>
              <a:rPr lang="pl-PL" sz="4000" dirty="0">
                <a:solidFill>
                  <a:prstClr val="black"/>
                </a:solidFill>
              </a:rPr>
              <a:t>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2565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Reforma oświaty </a:t>
            </a:r>
          </a:p>
          <a:p>
            <a:pPr marL="0" indent="0">
              <a:buNone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istotne zmiany w szkolnictwie zawodowym – szkolnictwo branżowe współpracujące z pracodawcami.</a:t>
            </a:r>
          </a:p>
          <a:p>
            <a:pPr marL="0" indent="0">
              <a:buNone/>
            </a:pP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pomocy materialnej i organizacyjnej dla szkół;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Systematyczna aktualizacja i rozwój kształcenia na potrzeby branż;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Wprowadzenie do ofert szkół nowych zawodów z uwzględnieniem rynku pracy;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Poszerzenie przez szkoły oferty dodatkowych kwalifikacji lub umiejętności zawodowych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Organizowanie kształcenia praktycznego w rzeczywistych warunkach pracy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Tworzenie klas patronackich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Wzmocnienie doradztwa zawodowego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Doskonalenie teoretyczne i praktyczne nauczycieli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Dodatkowe zachęty dla pracodawców współpracujących ze szkołami branżowymi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8144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Rządowy Program „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Dobry Start”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227 mln 560 tys. zł</a:t>
            </a:r>
          </a:p>
          <a:p>
            <a:pPr marL="0" lv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Wypłacono średniorocznie ponad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251 tys. świadczeń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dzieci i osób uczących się, na które wypłacono świadczenia 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 251 tys.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tym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1 924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dzieci z pieczy zastępczej).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 lipca 2021 r. realizacją Programu zajmuje się ZUS.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1D1B11"/>
              </a:buClr>
              <a:buNone/>
            </a:pPr>
            <a:r>
              <a:rPr lang="pl-PL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Wieloletni rządowy p</a:t>
            </a:r>
            <a:r>
              <a:rPr lang="pl-PL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rogram </a:t>
            </a:r>
            <a:r>
              <a:rPr lang="pl-PL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„Posiłek w szkole i w domu” </a:t>
            </a:r>
            <a:r>
              <a:rPr lang="pl-PL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pl-PL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219 mln 00</a:t>
            </a:r>
            <a:r>
              <a:rPr lang="pl-PL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 tys. zł</a:t>
            </a:r>
            <a:r>
              <a:rPr lang="pl-PL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(od 2019 r. zastąpił realizowany do końca 2018 r. program „Pomoc państwa w zakresie dożywiania)</a:t>
            </a:r>
          </a:p>
          <a:p>
            <a:pPr marL="0" lvl="0" indent="0" algn="just">
              <a:buClr>
                <a:srgbClr val="1D1B11"/>
              </a:buClr>
              <a:buNone/>
            </a:pPr>
            <a:r>
              <a:rPr lang="pl-PL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pl-PL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realizacji Programu z różnych form pomocy skorzystało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 tys. osób,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czego ok. 70% stanowili mieszkańcy obszarów wiejskich. Najliczniejsza grupa beneficjentów tego Programu to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dzieci i młodzież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średnio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56%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 korzystających z dożywiania. Średnioroczne wydatki na realizację Programu w województwie podkarpackim kształtują się na poziomie ok.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mln zł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Średni poziom finansowania Programu ze środków rządowych wynosi ponad 70%.</a:t>
            </a: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30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Inwestowanie w nowe technologie</a:t>
            </a:r>
          </a:p>
          <a:p>
            <a:pPr marL="0" indent="0" algn="ctr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Podkarpacka Dolina Wodorowa </a:t>
            </a:r>
          </a:p>
          <a:p>
            <a:pPr marL="0" indent="0" algn="ctr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Pierwsza z 5 planowanych Dolin Wodorowych w Polsce (zainaugurowana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maja 2021 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Jasionce, poprzez podpisanie listu intencyjnego);</a:t>
            </a:r>
          </a:p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Integruje przedstawicieli przemysłu, świata nauki oraz samorządów, działających w formie stowarzyszenia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„Podkarpacka Dolina Wodorowa”,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założonego w dniu 4 listopada 2021 r. w Rzeszowie;</a:t>
            </a:r>
          </a:p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Kładzie szczególny nacisk na rozwój gospodarki podkarpacia poprzez m.in.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nowoczesne technologie,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produkcję wodoru i ogniw paliwowych,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realizację projektów badawczo-rozwojowych,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produkcję autobusów zasilanych wodorem.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047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Przemysł kosmiczny</a:t>
            </a:r>
          </a:p>
          <a:p>
            <a:pPr marL="0" indent="0" algn="just">
              <a:buNone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r.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włączenie województwa podkarpackiego do Sieci Regionów Europejskich Wykorzystujących Technologie Kosmiczne NEREUS – wyrażane potrzebą włączenia się w funkcjonowanie stowarzyszenia, które dawało szansę urzeczywistnienia ważnych dla regionu zamierzeń w zakresie rozwoju technologii kosmicznej w oparciu o wspólne działania z innymi europejskimi regionami.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stycznia 2021 r.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podrzeszowskiej Jasionce podpisano list intencyjny określający ramy współpracy w zakresie powstania klastra kosmicznego na Podkarpaciu oraz wsparcia budowy Satelitarnego Systemu Obserwacji Ziemi</a:t>
            </a:r>
          </a:p>
        </p:txBody>
      </p:sp>
    </p:spTree>
    <p:extLst>
      <p:ext uri="{BB962C8B-B14F-4D97-AF65-F5344CB8AC3E}">
        <p14:creationId xmlns:p14="http://schemas.microsoft.com/office/powerpoint/2010/main" val="2032818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8965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„PROGRAM DLA BIESZCZAD”</a:t>
            </a:r>
          </a:p>
          <a:p>
            <a:pPr marL="0" indent="0">
              <a:buNone/>
            </a:pPr>
            <a:endParaRPr lang="pl-PL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Programie dla Bieszczad przyjęto, że działania powinny się koncentrować wokół 4 osi. Bieszczady mają być bliskie i przyjazne dla mieszkańców,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zarazem zielone i przedsiębiorcze.</a:t>
            </a:r>
          </a:p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Bieszczady bliskie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bezpieczna droga do szkoły i pracy, szybkie połączenia z miastami regionalnymi oraz szybki i bezpieczny dojazd w Bieszczady dla turystów.</a:t>
            </a:r>
          </a:p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Bieszczady dla mieszkańców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dostęp do usług społecznych i zdrowotnych, dobrej jakości edukacji oraz miejsc rekreacji i sportu. Innymi słowy, Bieszczady mają być miejscem przyjaznym do życia.</a:t>
            </a:r>
          </a:p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Bieszczady zielone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czysta energia oraz czyste rzeki i Jezioro Solińskie.  </a:t>
            </a:r>
          </a:p>
          <a:p>
            <a:pPr lvl="0" algn="just" fontAlgn="base"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Bieszczady przedsiębiorcze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działania zmierzające do stworzenia na tym obszarze kompleksowej i konkurencyjnej marki turystycznej.</a:t>
            </a:r>
          </a:p>
          <a:p>
            <a:pPr algn="just"/>
            <a:endParaRPr lang="pl-PL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603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229600" cy="1143000"/>
          </a:xfrm>
        </p:spPr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Budowa kolejki gondolowej nad Soliną</a:t>
            </a:r>
          </a:p>
          <a:p>
            <a:pPr marL="0" indent="0" algn="ctr">
              <a:buNone/>
            </a:pPr>
            <a:endParaRPr lang="pl-PL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 km trasa rozpoczynająca się na  stacji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Plasza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powyżej deptaka prowadzącego do korony zapory w Solinie, a kończąca się wieżą widokową o wysokości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metrów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górze Jawor. Najwyższa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podpór kolei ma mieć 99 metrów wysokości. </a:t>
            </a:r>
          </a:p>
        </p:txBody>
      </p:sp>
    </p:spTree>
    <p:extLst>
      <p:ext uri="{BB962C8B-B14F-4D97-AF65-F5344CB8AC3E}">
        <p14:creationId xmlns:p14="http://schemas.microsoft.com/office/powerpoint/2010/main" val="162898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 zakresu administracji rządowej realizowane przez województwo obejmujące rozbudowę lub modernizacje instalacji tlenowej w szpitalach na terenie Województwa podkarpackiego w 2020 r. kwota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669 mln zł.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na przejściach granicznych – 2019 – 2021 suma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16,3 mln zł.</a:t>
            </a:r>
          </a:p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Zestawienie  dotacji (lata 2016-2021) dla jednostek samorządu terytorialnego </a:t>
            </a:r>
            <a:br>
              <a:rPr lang="pl-PL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 przeznaczeniem dla podmiotów leczniczych na dofinansowanie zadań z obszaru ochrony zdrowia (kwoty wykorzystane). 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2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016-2021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kwota dotacji dla jednostek samorządu terytorialnego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przeznaczeniem dla podmiotów leczniczych wynosiła: 75 806 357,33 zł,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Rezerwa ogólna: 38 117 313,97 zł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Rezerwa celowa: 29 964 668,00 zł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 Wojewody: 7 471 950,97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362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Polityka Społeczna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2016 r. polski rząd skupia się wszystkim na rodzinie, dbając zarówno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zwiększenie wskaźnika dzietności, jak o szeroko rozumianą politykę senioralną.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realizację zadań związanych z szeroko rozumianą polityką społeczną przeznaczono z budżetu Wojewody Podkarpackiego w latach 2016-2021 środki finansowe w łącznej wysokości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mld 941 mln zł (średniorocznie </a:t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mld zł)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tego m. in. na: 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realizację zadań w obszarze wsparcia rodziny –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mld 075 mln zł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realizację zadań w obszarze pomocy społecznej –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mld 797 mln zł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2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r>
              <a:rPr lang="pl-PL" dirty="0">
                <a:solidFill>
                  <a:prstClr val="black"/>
                </a:solidFill>
              </a:rPr>
              <a:t> </a:t>
            </a:r>
            <a:br>
              <a:rPr lang="pl-PL" sz="4000" dirty="0">
                <a:solidFill>
                  <a:prstClr val="black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wskaźnika dzietności</a:t>
            </a:r>
          </a:p>
          <a:p>
            <a:pPr marL="0" indent="0" algn="ctr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„MALUCH +”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ramach, którego wydano 92 mln 886 tys. zł tworząc: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nowych placówek opieki nad dziećmi w wieku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lat 3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(żłobki, kluby dziecięce, dzienni opiekunowie), w tym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placówek gminnych;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placówek prowadzonych przez podmioty niepubliczne i osoby prawne, zapewniając środki na dofinansowanie funkcjonowania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5 363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miejsc opieki nad dziećmi w wieku do lat 3.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lvl="0" indent="0">
              <a:buNone/>
            </a:pPr>
            <a:endParaRPr lang="pl-PL" b="1" u="sng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133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l-PL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r>
              <a:rPr lang="pl-PL" sz="4000" dirty="0">
                <a:solidFill>
                  <a:prstClr val="black"/>
                </a:solidFill>
              </a:rPr>
              <a:t> </a:t>
            </a:r>
            <a:br>
              <a:rPr lang="pl-PL" sz="4000" dirty="0">
                <a:solidFill>
                  <a:prstClr val="black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Polityka Senioralna</a:t>
            </a:r>
          </a:p>
          <a:p>
            <a:pPr marL="0" indent="0" algn="ctr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Wieloletni „Senior +” na lata 2015-2020 i na lata 2021-2025 –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mln 045 tys. zł,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tego powstało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placówek,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34 Dzienne Domy Senior+ oraz 41 Klubów Senior+, z łączną liczbą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1 715 miejsc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pl-PL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48 gmin z województwa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„Opieka 75+” –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mln 735 tys. zł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 2018 r.) gminy otrzymały dofinansowanie z budżetu państwa w kwocie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mln 735 tys. zł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Beneficjentami Programu średniorocznie jest  295 mieszkańców Podkarpacia w wieku 75 lat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więcej. </a:t>
            </a:r>
          </a:p>
          <a:p>
            <a:pPr marL="0" lv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560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finansowe pozyskane z budżetu państwa i przekazane jednostkom samorządu terytorialnego województwa podkarpackiego </a:t>
            </a:r>
            <a:b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latach 2016 – 2021 na zadania w zakresie:</a:t>
            </a:r>
          </a:p>
          <a:p>
            <a:pPr marL="0" lvl="0" indent="0" algn="just">
              <a:buNone/>
            </a:pPr>
            <a:endParaRPr lang="pl-PL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Usuwania skutków klęsk żywiołowych</a:t>
            </a: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(odbudowa i przebudowa obiektów komunalnych zniszczonych lub uszkodzonych w wyniku działania żywiołu) - ponad </a:t>
            </a:r>
            <a:r>
              <a:rPr lang="pl-PL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306,6 mln zł</a:t>
            </a:r>
            <a:endParaRPr lang="pl-PL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l-PL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Przeciwdziałania  i usuwania skutków ruchów osuwiskowych ziemi</a:t>
            </a: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blisko </a:t>
            </a:r>
            <a:r>
              <a:rPr lang="pl-PL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69,7 mln zł</a:t>
            </a:r>
            <a:endParaRPr lang="pl-PL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Ponadto w roku 2020 pozyskane zostały środki z </a:t>
            </a:r>
            <a:r>
              <a:rPr lang="pl-PL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Funduszu Solidarności Unii Europejskiej</a:t>
            </a: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 wysokości blisko </a:t>
            </a:r>
            <a:r>
              <a:rPr lang="pl-PL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31,5 mln zł</a:t>
            </a: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zadania związane z naprawą infrastruktury komunalnej zniszczonej lub uszkodzonej przez powódź z czerwca 2020 roku.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584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Kierunki rozwoju województwa podkarpackiego  z perspektywy administracji rządowej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Najważniejsze zadania i przekazane kwoty dotacji dotyczące wsparcia rolnictwa i rozwoju obszarów wiejskich w latach </a:t>
            </a:r>
            <a:b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2016-2021</a:t>
            </a:r>
            <a:endParaRPr lang="pl-PL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pl-PL" sz="2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Zwrot podatku akcyzowego zawartego z cenie oleju napędowego wykorzystywanego do produkcji rolnej – </a:t>
            </a:r>
            <a: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blisko 189 mln zł</a:t>
            </a:r>
            <a:r>
              <a:rPr lang="pl-PL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endParaRPr lang="pl-PL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buSzPts val="1200"/>
              <a:buNone/>
            </a:pPr>
            <a:r>
              <a:rPr lang="pl-PL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Zwrot z budżetu państwa części wydatków gmin poniesionych w ramach funduszu sołeckiego – </a:t>
            </a:r>
            <a: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ponad 53 mln zł</a:t>
            </a:r>
            <a:r>
              <a:rPr lang="pl-PL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endParaRPr lang="pl-PL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buSzPts val="1200"/>
              <a:buNone/>
            </a:pPr>
            <a:r>
              <a:rPr lang="pl-PL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Dofinansowanie działalności spółek wodnych melioracyjnych – </a:t>
            </a:r>
            <a:r>
              <a:rPr lang="pl-PL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ponad 12 mln zł</a:t>
            </a:r>
            <a:r>
              <a:rPr lang="pl-PL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pl-PL" sz="2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8986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2109</Words>
  <Application>Microsoft Office PowerPoint</Application>
  <PresentationFormat>Pokaz na ekranie (4:3)</PresentationFormat>
  <Paragraphs>239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Bookman Old Style</vt:lpstr>
      <vt:lpstr>Calibri</vt:lpstr>
      <vt:lpstr>Times New Roman</vt:lpstr>
      <vt:lpstr>Wingdings</vt:lpstr>
      <vt:lpstr>Motyw pakietu Office</vt:lpstr>
      <vt:lpstr>Kierunki rozwoju województwa podkarpackiego z perspektywy administracji rządowej   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 </vt:lpstr>
      <vt:lpstr>Kierunki rozwoju województwa podkarpackiego  z perspektywy administracji rządowej  </vt:lpstr>
      <vt:lpstr>Kierunki rozwoju województwa podkarpackiego  z perspektywy administracji rządowej  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  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 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 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  <vt:lpstr>Kierunki rozwoju województwa podkarpackiego  z perspektywy administracji rządowej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Kierunki rozwoju województwa podkarpackiego z perspektywy administracji rządowej</dc:title>
  <dc:creator>Katarzyna Stukus</dc:creator>
  <cp:lastModifiedBy>Stachurska Justyna</cp:lastModifiedBy>
  <cp:revision>40</cp:revision>
  <cp:lastPrinted>2021-12-06T12:28:29Z</cp:lastPrinted>
  <dcterms:created xsi:type="dcterms:W3CDTF">2021-12-02T10:18:17Z</dcterms:created>
  <dcterms:modified xsi:type="dcterms:W3CDTF">2021-12-16T06:53:32Z</dcterms:modified>
</cp:coreProperties>
</file>